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Oswald Medium"/>
      <p:regular r:id="rId30"/>
      <p:bold r:id="rId31"/>
    </p:embeddedFon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Caveat"/>
      <p:regular r:id="rId44"/>
      <p:bold r:id="rId45"/>
    </p:embeddedFont>
    <p:embeddedFont>
      <p:font typeface="Oswald Light"/>
      <p:regular r:id="rId46"/>
      <p:bold r:id="rId47"/>
    </p:embeddedFont>
    <p:embeddedFont>
      <p:font typeface="Roboto Ligh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7AD25F-75A1-4FCC-8467-6D5257A918F9}">
  <a:tblStyle styleId="{8A7AD25F-75A1-4FCC-8467-6D5257A918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Caveat-regular.fntdata"/><Relationship Id="rId43" Type="http://schemas.openxmlformats.org/officeDocument/2006/relationships/font" Target="fonts/RobotoMedium-boldItalic.fntdata"/><Relationship Id="rId46" Type="http://schemas.openxmlformats.org/officeDocument/2006/relationships/font" Target="fonts/OswaldLight-regular.fntdata"/><Relationship Id="rId45"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regular.fntdata"/><Relationship Id="rId47" Type="http://schemas.openxmlformats.org/officeDocument/2006/relationships/font" Target="fonts/OswaldLight-bold.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swaldMedium-bold.fntdata"/><Relationship Id="rId30" Type="http://schemas.openxmlformats.org/officeDocument/2006/relationships/font" Target="fonts/OswaldMedium-regular.fntdata"/><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198b8b4b8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198b8b4b8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198b8b4b8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198b8b4b8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198b8b4b8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198b8b4b8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198b8b4b8_0_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198b8b4b8_0_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198b8b4b8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198b8b4b8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198b8b4b8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198b8b4b8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198b8b4b8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198b8b4b8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198b8b4b8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198b8b4b8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198b8b4b8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198b8b4b8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198b8b4b8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198b8b4b8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198b8b4b8_0_3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198b8b4b8_0_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198b8b4b8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198b8b4b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198b8b4b8_0_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198b8b4b8_0_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198b8b4b8_0_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198b8b4b8_0_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198b8b4b8_0_3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198b8b4b8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198b8b4b8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198b8b4b8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198b8b4b8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198b8b4b8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198b8b4b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198b8b4b8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98b8b4b8_0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98b8b4b8_0_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198b8b4b8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198b8b4b8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198b8b4b8_0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198b8b4b8_0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198b8b4b8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198b8b4b8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47.png"/><Relationship Id="rId10"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4.png"/><Relationship Id="rId4"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{8A7AD25F-75A1-4FCC-8467-6D5257A918F9}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{8A7AD25F-75A1-4FCC-8467-6D5257A918F9}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58" name="Google Shape;258;p35"/>
          <p:cNvPicPr preferRelativeResize="0"/>
          <p:nvPr/>
        </p:nvPicPr>
        <p:blipFill rotWithShape="1">
          <a:blip r:embed="rId3">
            <a:alphaModFix/>
          </a:blip>
          <a:srcRect b="0" l="14312" r="14305" t="0"/>
          <a:stretch/>
        </p:blipFill>
        <p:spPr>
          <a:xfrm>
            <a:off x="3514725" y="770950"/>
            <a:ext cx="2114550" cy="1695450"/>
          </a:xfrm>
          <a:prstGeom prst="rect">
            <a:avLst/>
          </a:prstGeom>
          <a:noFill/>
          <a:ln>
            <a:noFill/>
          </a:ln>
        </p:spPr>
      </p:pic>
      <p:sp>
        <p:nvSpPr>
          <p:cNvPr id="259" name="Google Shape;259;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0" name="Google Shape;260;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9" name="Google Shape;59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pic>
        <p:nvPicPr>
          <p:cNvPr id="603" name="Google Shape;603;p55"/>
          <p:cNvPicPr preferRelativeResize="0"/>
          <p:nvPr/>
        </p:nvPicPr>
        <p:blipFill rotWithShape="1">
          <a:blip r:embed="rId3">
            <a:alphaModFix/>
          </a:blip>
          <a:srcRect b="0" l="0" r="0" t="0"/>
          <a:stretch/>
        </p:blipFill>
        <p:spPr>
          <a:xfrm>
            <a:off x="3528475" y="645950"/>
            <a:ext cx="1934650" cy="1714500"/>
          </a:xfrm>
          <a:prstGeom prst="rect">
            <a:avLst/>
          </a:prstGeom>
          <a:noFill/>
          <a:ln>
            <a:noFill/>
          </a:ln>
        </p:spPr>
      </p:pic>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000"/>
              <a:t>Computational Thinking</a:t>
            </a:r>
            <a:endParaRPr sz="4000"/>
          </a:p>
        </p:txBody>
      </p:sp>
      <p:sp>
        <p:nvSpPr>
          <p:cNvPr id="624" name="Google Shape;624;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89" name="Google Shape;6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patterns are recognized, we use </a:t>
            </a:r>
            <a:r>
              <a:rPr b="1" lang="en">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92" name="Google Shape;692;p67"/>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an algorithm?</a:t>
            </a:r>
            <a:endParaRPr/>
          </a:p>
        </p:txBody>
      </p:sp>
      <p:sp>
        <p:nvSpPr>
          <p:cNvPr id="698" name="Google Shape;69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9"/>
          <p:cNvSpPr txBox="1"/>
          <p:nvPr>
            <p:ph idx="1" type="subTitle"/>
          </p:nvPr>
        </p:nvSpPr>
        <p:spPr>
          <a:xfrm>
            <a:off x="124350" y="1039700"/>
            <a:ext cx="90636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b="1" lang="en" sz="2800">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apply computational thinking to solve coding challenges? </a:t>
            </a:r>
            <a:endParaRPr/>
          </a:p>
        </p:txBody>
      </p:sp>
      <p:sp>
        <p:nvSpPr>
          <p:cNvPr id="751" name="Google Shape;75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7" name="Google Shape;757;p72"/>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8" name="Google Shape;758;p72"/>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9" name="Google Shape;759;p72"/>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760" name="Google Shape;76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Our Problem-Solving Tools of the Trade	</a:t>
            </a:r>
            <a:endParaRPr/>
          </a:p>
        </p:txBody>
      </p:sp>
      <p:sp>
        <p:nvSpPr>
          <p:cNvPr id="761" name="Google Shape;76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2" name="Google Shape;7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3" name="Google Shape;763;p72"/>
          <p:cNvSpPr/>
          <p:nvPr/>
        </p:nvSpPr>
        <p:spPr>
          <a:xfrm>
            <a:off x="4631118" y="2393859"/>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2"/>
          <p:cNvSpPr/>
          <p:nvPr/>
        </p:nvSpPr>
        <p:spPr>
          <a:xfrm>
            <a:off x="290400" y="2393714"/>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767" name="Google Shape;767;p72"/>
          <p:cNvCxnSpPr>
            <a:stCxn id="765" idx="3"/>
            <a:endCxn id="763"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5" name="Google Shape;775;p72"/>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9" name="Google Shape;779;p72"/>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idx="1" type="subTitle"/>
          </p:nvPr>
        </p:nvSpPr>
        <p:spPr>
          <a:xfrm>
            <a:off x="135750" y="1039700"/>
            <a:ext cx="90522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 </a:t>
            </a:r>
            <a:r>
              <a:rPr b="1" lang="en" sz="2800">
                <a:highlight>
                  <a:srgbClr val="FFFF00"/>
                </a:highlight>
              </a:rPr>
              <a:t>user story</a:t>
            </a:r>
            <a:r>
              <a:rPr lang="en" sz="2800"/>
              <a:t> helps us identify the end goal and communicate how the solution will meet that goal. </a:t>
            </a:r>
            <a:endParaRPr sz="2800"/>
          </a:p>
        </p:txBody>
      </p:sp>
      <p:sp>
        <p:nvSpPr>
          <p:cNvPr id="787" name="Google Shape;78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user story follows a specific format: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b="1" lang="en" sz="3200">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b="1" lang="en" sz="3200">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b="1" lang="en" sz="3200">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5" name="Google Shape;79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{8A7AD25F-75A1-4FCC-8467-6D5257A918F9}</a:tableStyleId>
              </a:tblPr>
              <a:tblGrid>
                <a:gridCol w="2099275"/>
                <a:gridCol w="5884000"/>
              </a:tblGrid>
              <a:tr h="500050">
                <a:tc>
                  <a:txBody>
                    <a:bodyPr/>
                    <a:lstStyle/>
                    <a:p>
                      <a:pPr indent="0" lvl="0" marL="0" rtl="0" algn="r">
                        <a:spcBef>
                          <a:spcPts val="0"/>
                        </a:spcBef>
                        <a:spcAft>
                          <a:spcPts val="0"/>
                        </a:spcAft>
                        <a:buNone/>
                      </a:pPr>
                      <a:r>
                        <a:rPr b="1" lang="en" sz="1700">
                          <a:latin typeface="Roboto"/>
                          <a:ea typeface="Roboto"/>
                          <a:cs typeface="Roboto"/>
                          <a:sym typeface="Roboto"/>
                        </a:rPr>
                        <a:t>[user]</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he end user or customer.</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[do something]</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700">
                          <a:latin typeface="Roboto"/>
                          <a:ea typeface="Roboto"/>
                          <a:cs typeface="Roboto"/>
                          <a:sym typeface="Roboto"/>
                        </a:rPr>
                        <a:t>I</a:t>
                      </a:r>
                      <a:r>
                        <a:rPr lang="en" sz="1700">
                          <a:latin typeface="Roboto"/>
                          <a:ea typeface="Roboto"/>
                          <a:cs typeface="Roboto"/>
                          <a:sym typeface="Roboto"/>
                        </a:rPr>
                        <a:t>dentifies the goal the solution must address. </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[realize a reward]</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sz="1700">
                          <a:latin typeface="Roboto"/>
                          <a:ea typeface="Roboto"/>
                          <a:cs typeface="Roboto"/>
                          <a:sym typeface="Roboto"/>
                        </a:rPr>
                        <a:t>D</a:t>
                      </a:r>
                      <a:r>
                        <a:rPr lang="en" sz="1700">
                          <a:latin typeface="Roboto"/>
                          <a:ea typeface="Roboto"/>
                          <a:cs typeface="Roboto"/>
                          <a:sym typeface="Roboto"/>
                        </a:rPr>
                        <a:t>escribes when the goal is met.</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5"/>
          <p:cNvSpPr txBox="1"/>
          <p:nvPr>
            <p:ph idx="1" type="subTitle"/>
          </p:nvPr>
        </p:nvSpPr>
        <p:spPr>
          <a:xfrm>
            <a:off x="112950" y="1039700"/>
            <a:ext cx="90750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solidFill>
                  <a:schemeClr val="dk1"/>
                </a:solidFill>
                <a:highlight>
                  <a:srgbClr val="FFFF00"/>
                </a:highlight>
              </a:rPr>
              <a:t>Acceptance criteria</a:t>
            </a:r>
            <a:r>
              <a:rPr b="1" lang="en" sz="2700">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1" name="Google Shape;81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indent="0" lvl="0" marL="0" rtl="0" algn="l">
              <a:spcBef>
                <a:spcPts val="0"/>
              </a:spcBef>
              <a:spcAft>
                <a:spcPts val="0"/>
              </a:spcAft>
              <a:buNone/>
            </a:pPr>
            <a:r>
              <a:t/>
            </a: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816" name="Google Shape;816;p76"/>
          <p:cNvCxnSpPr>
            <a:stCxn id="814" idx="3"/>
            <a:endCxn id="812"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20" name="Google Shape;820;p76"/>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27" name="Google Shape;827;p76"/>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30" name="Google Shape;830;p76"/>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34" name="Google Shape;834;p76"/>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computational thinking?</a:t>
            </a:r>
            <a:endParaRPr/>
          </a:p>
        </p:txBody>
      </p:sp>
      <p:sp>
        <p:nvSpPr>
          <p:cNvPr id="630" name="Google Shape;63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8"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Getting Specific: Acceptance Criteria	</a:t>
            </a:r>
            <a:endParaRPr/>
          </a:p>
        </p:txBody>
      </p:sp>
      <p:sp>
        <p:nvSpPr>
          <p:cNvPr id="841" name="Google Shape;841;p77"/>
          <p:cNvSpPr txBox="1"/>
          <p:nvPr>
            <p:ph idx="1" type="subTitle"/>
          </p:nvPr>
        </p:nvSpPr>
        <p:spPr>
          <a:xfrm>
            <a:off x="0" y="675975"/>
            <a:ext cx="4583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For example:</a:t>
            </a:r>
            <a:r>
              <a:rPr lang="en"/>
              <a:t> It’s done when there is a contact form that includes a text box for a visitor’s name and email.</a:t>
            </a:r>
            <a:endParaRPr/>
          </a:p>
        </p:txBody>
      </p:sp>
      <p:sp>
        <p:nvSpPr>
          <p:cNvPr id="842" name="Google Shape;84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25" y="274800"/>
            <a:ext cx="8391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sz="3200"/>
              <a:t>The solution is a set of step-by-step instructions that address each of </a:t>
            </a:r>
            <a:endParaRPr sz="3200"/>
          </a:p>
          <a:p>
            <a:pPr indent="0" lvl="0" marL="0" rtl="0" algn="l">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55" name="Google Shape;85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6" name="Google Shape;636;p6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3000">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Key principles of computational thinking include the following: </a:t>
            </a:r>
            <a:endParaRPr/>
          </a:p>
        </p:txBody>
      </p:sp>
      <p:sp>
        <p:nvSpPr>
          <p:cNvPr id="642" name="Google Shape;642;p6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Computational Thinking 	</a:t>
            </a:r>
            <a:endParaRPr/>
          </a:p>
        </p:txBody>
      </p:sp>
      <p:sp>
        <p:nvSpPr>
          <p:cNvPr id="644" name="Google Shape;644;p6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Decomposition</a:t>
            </a:r>
            <a:endParaRPr sz="1800"/>
          </a:p>
        </p:txBody>
      </p:sp>
      <p:sp>
        <p:nvSpPr>
          <p:cNvPr id="645" name="Google Shape;645;p6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Pattern recognition</a:t>
            </a:r>
            <a:endParaRPr sz="1800"/>
          </a:p>
        </p:txBody>
      </p:sp>
      <p:sp>
        <p:nvSpPr>
          <p:cNvPr id="646" name="Google Shape;646;p6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Abstraction</a:t>
            </a:r>
            <a:endParaRPr sz="1800"/>
          </a:p>
        </p:txBody>
      </p:sp>
      <p:sp>
        <p:nvSpPr>
          <p:cNvPr id="647" name="Google Shape;647;p6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decomposition?</a:t>
            </a:r>
            <a:endParaRPr/>
          </a:p>
        </p:txBody>
      </p:sp>
      <p:sp>
        <p:nvSpPr>
          <p:cNvPr id="653" name="Google Shape;65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59" name="Google Shape;65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Decomposition</a:t>
            </a:r>
            <a:endParaRPr/>
          </a:p>
        </p:txBody>
      </p:sp>
      <p:sp>
        <p:nvSpPr>
          <p:cNvPr id="660" name="Google Shape;660;p63"/>
          <p:cNvSpPr txBox="1"/>
          <p:nvPr>
            <p:ph idx="1" type="subTitle"/>
          </p:nvPr>
        </p:nvSpPr>
        <p:spPr>
          <a:xfrm>
            <a:off x="0" y="675975"/>
            <a:ext cx="5061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a:t>
            </a:r>
            <a:r>
              <a:rPr b="1" lang="en">
                <a:highlight>
                  <a:srgbClr val="FFFF00"/>
                </a:highlight>
              </a:rPr>
              <a:t>decomposition</a:t>
            </a:r>
            <a:r>
              <a:rPr lang="en"/>
              <a:t> to break </a:t>
            </a:r>
            <a:br>
              <a:rPr lang="en"/>
            </a:br>
            <a:r>
              <a:rPr lang="en"/>
              <a:t>down a problem down into smaller, </a:t>
            </a:r>
            <a:br>
              <a:rPr lang="en"/>
            </a:br>
            <a:r>
              <a:rPr lang="en"/>
              <a:t>more manageable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1" name="Google Shape;66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62" name="Google Shape;662;p63"/>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pattern recognition?</a:t>
            </a:r>
            <a:endParaRPr/>
          </a:p>
        </p:txBody>
      </p:sp>
      <p:sp>
        <p:nvSpPr>
          <p:cNvPr id="668" name="Google Shape;66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74" name="Google Shape;67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Once a problem is broken down, we use </a:t>
            </a:r>
            <a:r>
              <a:rPr b="1" lang="en">
                <a:highlight>
                  <a:srgbClr val="FFFF00"/>
                </a:highlight>
              </a:rPr>
              <a:t>pattern recognition</a:t>
            </a:r>
            <a:r>
              <a:rPr lang="en"/>
              <a:t> to find similarities and patterns among the smaller parts. This helps us solve the problem more efficiently.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6" name="Google Shape;67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77" name="Google Shape;677;p65"/>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abstraction?</a:t>
            </a:r>
            <a:endParaRPr/>
          </a:p>
        </p:txBody>
      </p:sp>
      <p:sp>
        <p:nvSpPr>
          <p:cNvPr id="683" name="Google Shape;68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